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60" r:id="rId3"/>
    <p:sldId id="290" r:id="rId4"/>
    <p:sldId id="294" r:id="rId5"/>
    <p:sldId id="291" r:id="rId6"/>
    <p:sldId id="296" r:id="rId7"/>
    <p:sldId id="292" r:id="rId8"/>
    <p:sldId id="293" r:id="rId9"/>
    <p:sldId id="297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40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44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493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1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031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92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031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708920"/>
            <a:ext cx="9144000" cy="41490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95736" y="2340169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latin typeface="나눔바른고딕OTF Light" pitchFamily="50" charset="-127"/>
                <a:ea typeface="나눔바른고딕OTF Light" pitchFamily="50" charset="-127"/>
              </a:rPr>
              <a:t>Capstone</a:t>
            </a:r>
            <a:r>
              <a:rPr lang="ko-KR" altLang="en-US" sz="1600" dirty="0">
                <a:latin typeface="나눔바른고딕OTF Light" pitchFamily="50" charset="-127"/>
                <a:ea typeface="나눔바른고딕OTF Light" pitchFamily="50" charset="-127"/>
              </a:rPr>
              <a:t> </a:t>
            </a:r>
            <a:r>
              <a:rPr lang="en-US" altLang="ko-KR" sz="1600" dirty="0">
                <a:latin typeface="나눔바른고딕OTF Light" pitchFamily="50" charset="-127"/>
                <a:ea typeface="나눔바른고딕OTF Light" pitchFamily="50" charset="-127"/>
              </a:rPr>
              <a:t>design(1)</a:t>
            </a:r>
            <a:endParaRPr lang="ko-KR" altLang="en-US" sz="16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5736" y="2700209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아이디어 발표</a:t>
            </a:r>
          </a:p>
        </p:txBody>
      </p:sp>
      <p:sp>
        <p:nvSpPr>
          <p:cNvPr id="10" name="타원 9"/>
          <p:cNvSpPr/>
          <p:nvPr/>
        </p:nvSpPr>
        <p:spPr>
          <a:xfrm>
            <a:off x="7164288" y="2060848"/>
            <a:ext cx="1296144" cy="12961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39552" y="2060848"/>
            <a:ext cx="1296144" cy="12961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700672" y="6381328"/>
            <a:ext cx="24482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인천대학교 컴퓨터공학부</a:t>
            </a:r>
            <a:endParaRPr lang="en-US" altLang="ko-KR" sz="1300" dirty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AA3808-491D-4FCA-BE46-CF77BDFF9FA2}"/>
              </a:ext>
            </a:extLst>
          </p:cNvPr>
          <p:cNvSpPr txBox="1"/>
          <p:nvPr/>
        </p:nvSpPr>
        <p:spPr>
          <a:xfrm>
            <a:off x="6300192" y="3263364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이한나</a:t>
            </a:r>
            <a:r>
              <a:rPr lang="en-US" altLang="ko-KR" sz="12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임유경</a:t>
            </a:r>
            <a:r>
              <a:rPr lang="en-US" altLang="ko-KR" sz="12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박지우</a:t>
            </a:r>
            <a:r>
              <a:rPr lang="en-US" altLang="ko-KR" sz="12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김민중</a:t>
            </a:r>
            <a:endParaRPr lang="ko-KR" altLang="en-US" sz="1200" dirty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70265" y="3083999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OTF Light" pitchFamily="50" charset="-127"/>
                <a:ea typeface="나눔바른고딕OTF Light" pitchFamily="50" charset="-127"/>
              </a:rPr>
              <a:t>CONTENTS</a:t>
            </a:r>
            <a:endParaRPr lang="ko-KR" altLang="en-US" sz="24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9632" y="157183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HY헤드라인M" pitchFamily="18" charset="-127"/>
                <a:ea typeface="HY헤드라인M" pitchFamily="18" charset="-127"/>
              </a:rPr>
              <a:t>01    02    03    04    </a:t>
            </a:r>
            <a:endParaRPr lang="ko-KR" altLang="en-US" sz="5400" dirty="0"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403648" y="2507935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070465" y="2507935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798657" y="2507935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526849" y="2507935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67842" y="2642659"/>
            <a:ext cx="136815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나눔바른고딕OTF Light" pitchFamily="50" charset="-127"/>
                <a:ea typeface="나눔바른고딕OTF Light" pitchFamily="50" charset="-127"/>
              </a:rPr>
              <a:t>이한나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0265" y="3228015"/>
            <a:ext cx="136572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바른고딕OTF Light" pitchFamily="50" charset="-127"/>
                <a:ea typeface="나눔바른고딕OTF Light" pitchFamily="50" charset="-127"/>
              </a:rPr>
              <a:t>기존 캘린더 앱의 업그레이드</a:t>
            </a:r>
            <a:endParaRPr lang="en-US" altLang="ko-KR" sz="1200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spc="-150" dirty="0">
                <a:latin typeface="나눔바른고딕OTF Light" pitchFamily="50" charset="-127"/>
                <a:ea typeface="나눔바른고딕OTF Light" pitchFamily="50" charset="-127"/>
              </a:rPr>
              <a:t>INU </a:t>
            </a:r>
            <a:r>
              <a:rPr lang="ko-KR" altLang="en-US" sz="1200" spc="-150" dirty="0">
                <a:latin typeface="나눔바른고딕OTF Light" pitchFamily="50" charset="-127"/>
                <a:ea typeface="나눔바른고딕OTF Light" pitchFamily="50" charset="-127"/>
              </a:rPr>
              <a:t>학사일정   어플</a:t>
            </a:r>
            <a:endParaRPr lang="en-US" altLang="ko-KR" sz="1200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98457" y="3083999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26649" y="3083999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54841" y="3083999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98457" y="3228015"/>
            <a:ext cx="114149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바른고딕OTF Light" pitchFamily="50" charset="-127"/>
                <a:ea typeface="나눔바른고딕OTF Light" pitchFamily="50" charset="-127"/>
              </a:rPr>
              <a:t>장난감 카트 레이싱</a:t>
            </a:r>
            <a:endParaRPr lang="en-US" altLang="ko-KR" sz="1200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>
              <a:buFontTx/>
              <a:buChar char="-"/>
            </a:pPr>
            <a:endParaRPr lang="en-US" altLang="ko-KR" sz="1200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26649" y="3228015"/>
            <a:ext cx="13681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바른고딕OTF Light" pitchFamily="50" charset="-127"/>
                <a:ea typeface="나눔바른고딕OTF Light" pitchFamily="50" charset="-127"/>
              </a:rPr>
              <a:t>유명 디자인 카피제품 탐지 어플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54841" y="3228015"/>
            <a:ext cx="136815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바른고딕OTF Light" pitchFamily="50" charset="-127"/>
                <a:ea typeface="나눔바른고딕OTF Light" pitchFamily="50" charset="-127"/>
              </a:rPr>
              <a:t>스마트 우산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바른고딕OTF Light" pitchFamily="50" charset="-127"/>
                <a:ea typeface="나눔바른고딕OTF Light" pitchFamily="50" charset="-127"/>
              </a:rPr>
              <a:t>복습관리 어플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26449" y="2642659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err="1">
                <a:latin typeface="나눔바른고딕OTF Light" pitchFamily="50" charset="-127"/>
                <a:ea typeface="나눔바른고딕OTF Light" pitchFamily="50" charset="-127"/>
              </a:rPr>
              <a:t>임유경</a:t>
            </a:r>
            <a:endParaRPr lang="ko-KR" altLang="en-US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82633" y="2642659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나눔바른고딕OTF Light" pitchFamily="50" charset="-127"/>
                <a:ea typeface="나눔바른고딕OTF Light" pitchFamily="50" charset="-127"/>
              </a:rPr>
              <a:t>박지우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66809" y="2651951"/>
            <a:ext cx="18722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err="1">
                <a:latin typeface="나눔바른고딕OTF Light" pitchFamily="50" charset="-127"/>
                <a:ea typeface="나눔바른고딕OTF Light" pitchFamily="50" charset="-127"/>
              </a:rPr>
              <a:t>김민중</a:t>
            </a:r>
            <a:endParaRPr lang="ko-KR" altLang="en-US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452320" y="5229200"/>
            <a:ext cx="1296144" cy="12961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0" y="5877272"/>
            <a:ext cx="9144000" cy="1080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39552" y="5229200"/>
            <a:ext cx="1296144" cy="12961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843808" y="5994429"/>
            <a:ext cx="3600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인천대학교</a:t>
            </a:r>
            <a:r>
              <a:rPr lang="en-US" altLang="ko-KR" sz="12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컴퓨터공학부</a:t>
            </a:r>
            <a:endParaRPr lang="en-US" altLang="ko-KR" sz="1200" dirty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Capstone design(1)</a:t>
            </a:r>
            <a:endParaRPr lang="ko-KR" altLang="en-US" sz="1000" dirty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나눔바른고딕OTF Light" pitchFamily="50" charset="-127"/>
                <a:ea typeface="나눔바른고딕OTF Light" pitchFamily="50" charset="-127"/>
              </a:rPr>
              <a:t>“                 ”</a:t>
            </a:r>
            <a:endParaRPr lang="ko-KR" altLang="en-US" sz="60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3848" y="2609620"/>
            <a:ext cx="46085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바른고딕OTF Light" pitchFamily="50" charset="-127"/>
                <a:ea typeface="나눔바른고딕OTF Light" pitchFamily="50" charset="-127"/>
              </a:rPr>
              <a:t>음성인식 기능으로 일정 추가</a:t>
            </a:r>
            <a:r>
              <a:rPr lang="en-US" altLang="ko-KR" sz="1400" dirty="0">
                <a:latin typeface="나눔바른고딕OTF Light" pitchFamily="50" charset="-127"/>
                <a:ea typeface="나눔바른고딕OTF Light" pitchFamily="50" charset="-127"/>
              </a:rPr>
              <a:t>, </a:t>
            </a:r>
            <a:r>
              <a:rPr lang="ko-KR" altLang="en-US" sz="1400" dirty="0">
                <a:latin typeface="나눔바른고딕OTF Light" pitchFamily="50" charset="-127"/>
                <a:ea typeface="나눔바른고딕OTF Light" pitchFamily="50" charset="-127"/>
              </a:rPr>
              <a:t>삭제</a:t>
            </a:r>
            <a:endParaRPr lang="en-US" altLang="ko-KR" sz="140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바른고딕OTF Light" pitchFamily="50" charset="-127"/>
                <a:ea typeface="나눔바른고딕OTF Light" pitchFamily="50" charset="-127"/>
              </a:rPr>
              <a:t>사용자가 등록한 일정의 시간</a:t>
            </a:r>
            <a:r>
              <a:rPr lang="en-US" altLang="ko-KR" sz="1400" dirty="0">
                <a:latin typeface="나눔바른고딕OTF Light" pitchFamily="50" charset="-127"/>
                <a:ea typeface="나눔바른고딕OTF Light" pitchFamily="50" charset="-127"/>
              </a:rPr>
              <a:t>·</a:t>
            </a:r>
            <a:r>
              <a:rPr lang="ko-KR" altLang="en-US" sz="1400" dirty="0">
                <a:latin typeface="나눔바른고딕OTF Light" pitchFamily="50" charset="-127"/>
                <a:ea typeface="나눔바른고딕OTF Light" pitchFamily="50" charset="-127"/>
              </a:rPr>
              <a:t>장소에 따라 맞춤 대중교통 서비스 추천</a:t>
            </a:r>
            <a:endParaRPr lang="en-US" altLang="ko-KR" sz="1400" dirty="0">
              <a:latin typeface="나눔바른고딕OTF Light" pitchFamily="50" charset="-127"/>
              <a:ea typeface="나눔바른고딕OTF Light" pitchFamily="50" charset="-127"/>
            </a:endParaRPr>
          </a:p>
          <a:p>
            <a:endParaRPr lang="en-US" altLang="ko-KR" sz="140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바른고딕OTF Light" pitchFamily="50" charset="-127"/>
                <a:ea typeface="나눔바른고딕OTF Light" pitchFamily="50" charset="-127"/>
              </a:rPr>
              <a:t>그룹을 맺은 </a:t>
            </a:r>
            <a:r>
              <a:rPr lang="ko-KR" altLang="en-US" sz="1400" dirty="0" err="1">
                <a:latin typeface="나눔바른고딕OTF Light" pitchFamily="50" charset="-127"/>
                <a:ea typeface="나눔바른고딕OTF Light" pitchFamily="50" charset="-127"/>
              </a:rPr>
              <a:t>사용자끼리의</a:t>
            </a:r>
            <a:r>
              <a:rPr lang="ko-KR" altLang="en-US" sz="1400" dirty="0">
                <a:latin typeface="나눔바른고딕OTF Light" pitchFamily="50" charset="-127"/>
                <a:ea typeface="나눔바른고딕OTF Light" pitchFamily="50" charset="-127"/>
              </a:rPr>
              <a:t> 일정 공유</a:t>
            </a:r>
            <a:endParaRPr lang="en-US" altLang="ko-KR" sz="140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바른고딕OTF Light" pitchFamily="50" charset="-127"/>
                <a:ea typeface="나눔바른고딕OTF Light" pitchFamily="50" charset="-127"/>
              </a:rPr>
              <a:t>손쉬운 사용을 위한 기능</a:t>
            </a:r>
            <a:endParaRPr lang="en-US" altLang="ko-KR" sz="14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728" y="1442895"/>
            <a:ext cx="48965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spc="-150" dirty="0">
                <a:latin typeface="나눔바른고딕OTF Light" pitchFamily="50" charset="-127"/>
                <a:ea typeface="나눔바른고딕OTF Light" pitchFamily="50" charset="-127"/>
              </a:rPr>
              <a:t>기존 캘린더 앱의 업그레이드</a:t>
            </a:r>
            <a:endParaRPr lang="en-US" altLang="ko-KR" sz="2500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599C9B-6106-4AC9-8BB8-422303F19FDE}"/>
              </a:ext>
            </a:extLst>
          </p:cNvPr>
          <p:cNvSpPr txBox="1"/>
          <p:nvPr/>
        </p:nvSpPr>
        <p:spPr>
          <a:xfrm>
            <a:off x="6444208" y="6237312"/>
            <a:ext cx="2520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인천대학교 컴퓨터공학부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  <a:p>
            <a:pPr algn="r"/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Capstone design(1)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pic>
        <p:nvPicPr>
          <p:cNvPr id="4" name="그래픽 3" descr="무선 마이크">
            <a:extLst>
              <a:ext uri="{FF2B5EF4-FFF2-40B4-BE49-F238E27FC236}">
                <a16:creationId xmlns:a16="http://schemas.microsoft.com/office/drawing/2014/main" id="{48558FE4-736F-43F4-82C9-B8EF7BD55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3470" y="2467692"/>
            <a:ext cx="636182" cy="636182"/>
          </a:xfrm>
          <a:prstGeom prst="rect">
            <a:avLst/>
          </a:prstGeom>
        </p:spPr>
      </p:pic>
      <p:pic>
        <p:nvPicPr>
          <p:cNvPr id="9" name="그래픽 8" descr="버스">
            <a:extLst>
              <a:ext uri="{FF2B5EF4-FFF2-40B4-BE49-F238E27FC236}">
                <a16:creationId xmlns:a16="http://schemas.microsoft.com/office/drawing/2014/main" id="{CC35E71E-DBCC-45C4-93F5-DA4706480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5340" y="3324379"/>
            <a:ext cx="704184" cy="704184"/>
          </a:xfrm>
          <a:prstGeom prst="rect">
            <a:avLst/>
          </a:prstGeom>
        </p:spPr>
      </p:pic>
      <p:pic>
        <p:nvPicPr>
          <p:cNvPr id="15" name="그래픽 14" descr="사용자 네트워크">
            <a:extLst>
              <a:ext uri="{FF2B5EF4-FFF2-40B4-BE49-F238E27FC236}">
                <a16:creationId xmlns:a16="http://schemas.microsoft.com/office/drawing/2014/main" id="{1C2764D7-AB01-460E-B6F0-E9924649FB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10143" y="4284764"/>
            <a:ext cx="704184" cy="704184"/>
          </a:xfrm>
          <a:prstGeom prst="rect">
            <a:avLst/>
          </a:prstGeom>
        </p:spPr>
      </p:pic>
      <p:pic>
        <p:nvPicPr>
          <p:cNvPr id="19" name="그래픽 18" descr="전구">
            <a:extLst>
              <a:ext uri="{FF2B5EF4-FFF2-40B4-BE49-F238E27FC236}">
                <a16:creationId xmlns:a16="http://schemas.microsoft.com/office/drawing/2014/main" id="{E21AA43A-98A3-4E4B-938E-A8BC4B3275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5340" y="5245149"/>
            <a:ext cx="704183" cy="7041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나눔바른고딕OTF Light" pitchFamily="50" charset="-127"/>
                <a:ea typeface="나눔바른고딕OTF Light" pitchFamily="50" charset="-127"/>
              </a:rPr>
              <a:t>“           ”</a:t>
            </a:r>
            <a:endParaRPr lang="ko-KR" altLang="en-US" sz="60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7784" y="1442895"/>
            <a:ext cx="27364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spc="-150" dirty="0">
                <a:latin typeface="나눔바른고딕OTF Light" pitchFamily="50" charset="-127"/>
                <a:ea typeface="나눔바른고딕OTF Light" pitchFamily="50" charset="-127"/>
              </a:rPr>
              <a:t>INU </a:t>
            </a:r>
            <a:r>
              <a:rPr lang="ko-KR" altLang="en-US" sz="2500" spc="-150" dirty="0">
                <a:latin typeface="나눔바른고딕OTF Light" pitchFamily="50" charset="-127"/>
                <a:ea typeface="나눔바른고딕OTF Light" pitchFamily="50" charset="-127"/>
              </a:rPr>
              <a:t>학사일정 어플</a:t>
            </a:r>
            <a:endParaRPr lang="en-US" altLang="ko-KR" sz="2500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599C9B-6106-4AC9-8BB8-422303F19FDE}"/>
              </a:ext>
            </a:extLst>
          </p:cNvPr>
          <p:cNvSpPr txBox="1"/>
          <p:nvPr/>
        </p:nvSpPr>
        <p:spPr>
          <a:xfrm>
            <a:off x="6444208" y="6237312"/>
            <a:ext cx="2520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인천대학교 컴퓨터공학부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  <a:p>
            <a:pPr algn="r"/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Capstone design(1)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F3A7C-75C7-45EA-AE86-0CB8A6A800E1}"/>
              </a:ext>
            </a:extLst>
          </p:cNvPr>
          <p:cNvSpPr txBox="1"/>
          <p:nvPr/>
        </p:nvSpPr>
        <p:spPr>
          <a:xfrm>
            <a:off x="2699792" y="2805418"/>
            <a:ext cx="51486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ea typeface="나눔바른고딕OTF Light"/>
              </a:rPr>
              <a:t>인천대학교의 학사일정을 날짜와 기간별로 달력에 표시하여 한눈에 들어오도록 함</a:t>
            </a:r>
            <a:endParaRPr lang="en-US" altLang="ko-KR" sz="1400" dirty="0">
              <a:ea typeface="나눔바른고딕OTF Ligh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ea typeface="나눔바른고딕OTF Ligh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ea typeface="나눔바른고딕OTF Ligh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ea typeface="나눔바른고딕OTF Ligh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ea typeface="나눔바른고딕OTF Light"/>
              </a:rPr>
              <a:t>로그인 시에 인증한 학과정보를 이용하여 각 과에 알맞는 맞춤 소식 제공</a:t>
            </a:r>
            <a:endParaRPr lang="en-US" altLang="ko-KR" sz="1400" dirty="0">
              <a:ea typeface="나눔바른고딕OTF Ligh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ea typeface="나눔바른고딕OTF Ligh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ea typeface="나눔바른고딕OTF Ligh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ea typeface="나눔바른고딕OTF Ligh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ea typeface="나눔바른고딕OTF Light"/>
              </a:rPr>
              <a:t>어플 내에서 학과별로 작은 커뮤니티 생성</a:t>
            </a:r>
            <a:endParaRPr lang="ko-KR" altLang="en-US" sz="1400" dirty="0"/>
          </a:p>
        </p:txBody>
      </p:sp>
      <p:pic>
        <p:nvPicPr>
          <p:cNvPr id="9" name="그래픽 8" descr="월 단위 달력">
            <a:extLst>
              <a:ext uri="{FF2B5EF4-FFF2-40B4-BE49-F238E27FC236}">
                <a16:creationId xmlns:a16="http://schemas.microsoft.com/office/drawing/2014/main" id="{15703028-AFCE-4885-B90D-E3548110B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7997" y="2636912"/>
            <a:ext cx="835742" cy="835742"/>
          </a:xfrm>
          <a:prstGeom prst="rect">
            <a:avLst/>
          </a:prstGeom>
        </p:spPr>
      </p:pic>
      <p:pic>
        <p:nvPicPr>
          <p:cNvPr id="13" name="그래픽 12" descr="확성시1">
            <a:extLst>
              <a:ext uri="{FF2B5EF4-FFF2-40B4-BE49-F238E27FC236}">
                <a16:creationId xmlns:a16="http://schemas.microsoft.com/office/drawing/2014/main" id="{5E607601-73BC-4F31-A895-83D742AFAC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7997" y="3686986"/>
            <a:ext cx="835742" cy="835742"/>
          </a:xfrm>
          <a:prstGeom prst="rect">
            <a:avLst/>
          </a:prstGeom>
        </p:spPr>
      </p:pic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F195BFB1-7990-4AAA-9B0D-91EE698B05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37997" y="4737060"/>
            <a:ext cx="835742" cy="83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81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90872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나눔바른고딕OTF Light" pitchFamily="50" charset="-127"/>
                <a:ea typeface="나눔바른고딕OTF Light" pitchFamily="50" charset="-127"/>
              </a:rPr>
              <a:t>“           ”</a:t>
            </a:r>
            <a:endParaRPr lang="ko-KR" altLang="en-US" sz="60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5816" y="1144728"/>
            <a:ext cx="3312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spc="-150" dirty="0">
                <a:latin typeface="나눔바른고딕OTF Light" pitchFamily="50" charset="-127"/>
                <a:ea typeface="나눔바른고딕OTF Light" pitchFamily="50" charset="-127"/>
              </a:rPr>
              <a:t>장난감 카트 레이싱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123728" y="162880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599C9B-6106-4AC9-8BB8-422303F19FDE}"/>
              </a:ext>
            </a:extLst>
          </p:cNvPr>
          <p:cNvSpPr txBox="1"/>
          <p:nvPr/>
        </p:nvSpPr>
        <p:spPr>
          <a:xfrm>
            <a:off x="6444208" y="6237312"/>
            <a:ext cx="2520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인천대학교 컴퓨터공학부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  <a:p>
            <a:pPr algn="r"/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Capstone design(1)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pic>
        <p:nvPicPr>
          <p:cNvPr id="4" name="그림 3" descr="실내, 사람, 테이블, 서있는이(가) 표시된 사진&#10;&#10;자동 생성된 설명">
            <a:extLst>
              <a:ext uri="{FF2B5EF4-FFF2-40B4-BE49-F238E27FC236}">
                <a16:creationId xmlns:a16="http://schemas.microsoft.com/office/drawing/2014/main" id="{9C4C1FA5-20CF-4D7D-AE42-5AE9AB4709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0"/>
          <a:stretch/>
        </p:blipFill>
        <p:spPr>
          <a:xfrm>
            <a:off x="377911" y="1933759"/>
            <a:ext cx="2445398" cy="1516243"/>
          </a:xfrm>
          <a:prstGeom prst="rect">
            <a:avLst/>
          </a:prstGeom>
        </p:spPr>
      </p:pic>
      <p:pic>
        <p:nvPicPr>
          <p:cNvPr id="9" name="그림 8" descr="사람, 실내, 테이블, 남자이(가) 표시된 사진&#10;&#10;자동 생성된 설명">
            <a:extLst>
              <a:ext uri="{FF2B5EF4-FFF2-40B4-BE49-F238E27FC236}">
                <a16:creationId xmlns:a16="http://schemas.microsoft.com/office/drawing/2014/main" id="{01312BD7-93CD-4538-ABBE-965B6ED3D1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839" y="1931400"/>
            <a:ext cx="2539250" cy="1516243"/>
          </a:xfrm>
          <a:prstGeom prst="rect">
            <a:avLst/>
          </a:prstGeom>
        </p:spPr>
      </p:pic>
      <p:pic>
        <p:nvPicPr>
          <p:cNvPr id="13" name="그림 12" descr="실내, 테이블, 사람, 앉아있는이(가) 표시된 사진&#10;&#10;자동 생성된 설명">
            <a:extLst>
              <a:ext uri="{FF2B5EF4-FFF2-40B4-BE49-F238E27FC236}">
                <a16:creationId xmlns:a16="http://schemas.microsoft.com/office/drawing/2014/main" id="{B9E7A3D7-89BE-4CC3-BFA8-ED6AAAB76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620" y="1931401"/>
            <a:ext cx="2611306" cy="1516242"/>
          </a:xfrm>
          <a:prstGeom prst="rect">
            <a:avLst/>
          </a:prstGeom>
        </p:spPr>
      </p:pic>
      <p:pic>
        <p:nvPicPr>
          <p:cNvPr id="15" name="그림 14" descr="실내, 장난감, 테이블, 작은이(가) 표시된 사진&#10;&#10;자동 생성된 설명">
            <a:extLst>
              <a:ext uri="{FF2B5EF4-FFF2-40B4-BE49-F238E27FC236}">
                <a16:creationId xmlns:a16="http://schemas.microsoft.com/office/drawing/2014/main" id="{5A0151DE-4157-4CFA-BDE2-C0F859BE7B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6" r="18434"/>
          <a:stretch/>
        </p:blipFill>
        <p:spPr>
          <a:xfrm>
            <a:off x="3851919" y="3811928"/>
            <a:ext cx="2448273" cy="2137352"/>
          </a:xfrm>
          <a:prstGeom prst="rect">
            <a:avLst/>
          </a:prstGeom>
        </p:spPr>
      </p:pic>
      <p:pic>
        <p:nvPicPr>
          <p:cNvPr id="17" name="그림 16" descr="실내, 테이블, 앉아있는, 케이크이(가) 표시된 사진&#10;&#10;자동 생성된 설명">
            <a:extLst>
              <a:ext uri="{FF2B5EF4-FFF2-40B4-BE49-F238E27FC236}">
                <a16:creationId xmlns:a16="http://schemas.microsoft.com/office/drawing/2014/main" id="{8705CD4A-9F03-4A02-8F5C-CF82FC8F88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83" y="3765932"/>
            <a:ext cx="3313907" cy="2335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75EB9A-2949-4A66-BF24-4ECEED435B90}"/>
              </a:ext>
            </a:extLst>
          </p:cNvPr>
          <p:cNvSpPr txBox="1"/>
          <p:nvPr/>
        </p:nvSpPr>
        <p:spPr>
          <a:xfrm>
            <a:off x="6468005" y="4641667"/>
            <a:ext cx="2502608" cy="95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>
                <a:ea typeface="나눔바른고딕OTF Light"/>
              </a:rPr>
              <a:t>1</a:t>
            </a:r>
            <a:r>
              <a:rPr lang="ko-KR" altLang="en-US" sz="1200" dirty="0">
                <a:ea typeface="나눔바른고딕OTF Light"/>
              </a:rPr>
              <a:t>바퀴 </a:t>
            </a:r>
            <a:r>
              <a:rPr lang="en-US" altLang="ko-KR" sz="1200" dirty="0">
                <a:ea typeface="나눔바른고딕OTF Light"/>
              </a:rPr>
              <a:t>: </a:t>
            </a:r>
            <a:r>
              <a:rPr lang="ko-KR" altLang="en-US" sz="1200" dirty="0">
                <a:ea typeface="나눔바른고딕OTF Light"/>
              </a:rPr>
              <a:t>게이트 순서대로 통과</a:t>
            </a:r>
            <a:endParaRPr lang="en-US" altLang="ko-KR" sz="1200" dirty="0">
              <a:ea typeface="나눔바른고딕OTF Ligh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ea typeface="나눔바른고딕OTF Light"/>
              </a:rPr>
              <a:t>3</a:t>
            </a:r>
            <a:r>
              <a:rPr lang="ko-KR" altLang="en-US" sz="1200" dirty="0">
                <a:ea typeface="나눔바른고딕OTF Light"/>
              </a:rPr>
              <a:t>바퀴 돌면 우승</a:t>
            </a:r>
            <a:endParaRPr lang="en-US" altLang="ko-KR" sz="1200" dirty="0">
              <a:ea typeface="나눔바른고딕OTF Ligh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ea typeface="나눔바른고딕OTF Light"/>
              </a:rPr>
              <a:t>게이트와 카트에 센서 부착</a:t>
            </a:r>
            <a:r>
              <a:rPr lang="en-US" altLang="ko-KR" sz="1200" dirty="0">
                <a:ea typeface="나눔바른고딕OTF Light"/>
              </a:rPr>
              <a:t>?</a:t>
            </a:r>
            <a:endParaRPr lang="ko-KR" altLang="en-US" sz="1200" dirty="0">
              <a:ea typeface="나눔바른고딕O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441607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5BCADE-EAD8-44E3-BB7E-F4D5742026C9}"/>
              </a:ext>
            </a:extLst>
          </p:cNvPr>
          <p:cNvSpPr txBox="1"/>
          <p:nvPr/>
        </p:nvSpPr>
        <p:spPr>
          <a:xfrm>
            <a:off x="6444208" y="6237312"/>
            <a:ext cx="2520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인천대학교 컴퓨터공학부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  <a:p>
            <a:pPr algn="r"/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Capstone design(1)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pic>
        <p:nvPicPr>
          <p:cNvPr id="5" name="그림 4" descr="실내, 사진, 주방, 컴퓨터이(가) 표시된 사진&#10;&#10;자동 생성된 설명">
            <a:extLst>
              <a:ext uri="{FF2B5EF4-FFF2-40B4-BE49-F238E27FC236}">
                <a16:creationId xmlns:a16="http://schemas.microsoft.com/office/drawing/2014/main" id="{8D98AA2C-9281-421E-B4CA-8BD8DA5D6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88" y="1903862"/>
            <a:ext cx="4208284" cy="2308869"/>
          </a:xfrm>
          <a:prstGeom prst="rect">
            <a:avLst/>
          </a:prstGeom>
        </p:spPr>
      </p:pic>
      <p:pic>
        <p:nvPicPr>
          <p:cNvPr id="8" name="그림 7" descr="실내, 테이블, 창문, 앉아있는이(가) 표시된 사진&#10;&#10;자동 생성된 설명">
            <a:extLst>
              <a:ext uri="{FF2B5EF4-FFF2-40B4-BE49-F238E27FC236}">
                <a16:creationId xmlns:a16="http://schemas.microsoft.com/office/drawing/2014/main" id="{29884AC3-F07D-4C4D-A710-1C2B9798A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50" y="1924383"/>
            <a:ext cx="4156946" cy="2308881"/>
          </a:xfrm>
          <a:prstGeom prst="rect">
            <a:avLst/>
          </a:prstGeom>
        </p:spPr>
      </p:pic>
      <p:pic>
        <p:nvPicPr>
          <p:cNvPr id="16" name="그림 15" descr="실내, 테이블, 케이크, 작은이(가) 표시된 사진&#10;&#10;자동 생성된 설명">
            <a:extLst>
              <a:ext uri="{FF2B5EF4-FFF2-40B4-BE49-F238E27FC236}">
                <a16:creationId xmlns:a16="http://schemas.microsoft.com/office/drawing/2014/main" id="{65BBED6E-4090-41E8-92F2-AC120CBEC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290783"/>
            <a:ext cx="4281684" cy="24116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9C9B63-4527-43A7-A921-CD1B3F6BF230}"/>
              </a:ext>
            </a:extLst>
          </p:cNvPr>
          <p:cNvSpPr txBox="1"/>
          <p:nvPr/>
        </p:nvSpPr>
        <p:spPr>
          <a:xfrm>
            <a:off x="6240641" y="5204222"/>
            <a:ext cx="2795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>
                <a:ea typeface="나눔바른고딕OTF Light"/>
              </a:rPr>
              <a:t>증강현실</a:t>
            </a:r>
            <a:r>
              <a:rPr lang="en-US" altLang="ko-KR" sz="1600" dirty="0">
                <a:ea typeface="나눔바른고딕OTF Light"/>
              </a:rPr>
              <a:t>(</a:t>
            </a:r>
            <a:r>
              <a:rPr lang="ko-KR" altLang="en-US" sz="1600" dirty="0">
                <a:ea typeface="나눔바른고딕OTF Light"/>
              </a:rPr>
              <a:t>가능하다면</a:t>
            </a:r>
            <a:r>
              <a:rPr lang="en-US" altLang="ko-KR" sz="1600" dirty="0">
                <a:ea typeface="나눔바른고딕OTF Light"/>
              </a:rPr>
              <a:t>??)</a:t>
            </a:r>
            <a:endParaRPr lang="ko-KR" altLang="en-US" sz="1600" dirty="0">
              <a:ea typeface="나눔바른고딕OTF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0CE357-3896-4670-9F1A-98E36A20CCF1}"/>
              </a:ext>
            </a:extLst>
          </p:cNvPr>
          <p:cNvSpPr txBox="1"/>
          <p:nvPr/>
        </p:nvSpPr>
        <p:spPr>
          <a:xfrm>
            <a:off x="971600" y="90872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나눔바른고딕OTF Light" pitchFamily="50" charset="-127"/>
                <a:ea typeface="나눔바른고딕OTF Light" pitchFamily="50" charset="-127"/>
              </a:rPr>
              <a:t>“           ”</a:t>
            </a:r>
            <a:endParaRPr lang="ko-KR" altLang="en-US" sz="60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0F37-DC61-4F8B-A146-CDF377AFE71C}"/>
              </a:ext>
            </a:extLst>
          </p:cNvPr>
          <p:cNvSpPr txBox="1"/>
          <p:nvPr/>
        </p:nvSpPr>
        <p:spPr>
          <a:xfrm>
            <a:off x="2915816" y="1144728"/>
            <a:ext cx="3312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spc="-150" dirty="0">
                <a:latin typeface="나눔바른고딕OTF Light" pitchFamily="50" charset="-127"/>
                <a:ea typeface="나눔바른고딕OTF Light" pitchFamily="50" charset="-127"/>
              </a:rPr>
              <a:t>장난감 카트 레이싱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6704730-C34A-4F19-BFBD-502E8A302398}"/>
              </a:ext>
            </a:extLst>
          </p:cNvPr>
          <p:cNvCxnSpPr/>
          <p:nvPr/>
        </p:nvCxnSpPr>
        <p:spPr>
          <a:xfrm>
            <a:off x="2123728" y="162880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842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1600" y="2398963"/>
            <a:ext cx="7200800" cy="355031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99C9B-6106-4AC9-8BB8-422303F19FDE}"/>
              </a:ext>
            </a:extLst>
          </p:cNvPr>
          <p:cNvSpPr txBox="1"/>
          <p:nvPr/>
        </p:nvSpPr>
        <p:spPr>
          <a:xfrm>
            <a:off x="6444208" y="6237312"/>
            <a:ext cx="2520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인천대학교 컴퓨터공학부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  <a:p>
            <a:pPr algn="r"/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Capstone design(1)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pic>
        <p:nvPicPr>
          <p:cNvPr id="5" name="그림 4" descr="서있는, 남자, 셔츠, 전면이(가) 표시된 사진&#10;&#10;자동 생성된 설명">
            <a:extLst>
              <a:ext uri="{FF2B5EF4-FFF2-40B4-BE49-F238E27FC236}">
                <a16:creationId xmlns:a16="http://schemas.microsoft.com/office/drawing/2014/main" id="{872953A5-5686-41EE-8B9A-01535A04D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36912"/>
            <a:ext cx="1584176" cy="1584176"/>
          </a:xfrm>
          <a:prstGeom prst="rect">
            <a:avLst/>
          </a:prstGeom>
        </p:spPr>
      </p:pic>
      <p:pic>
        <p:nvPicPr>
          <p:cNvPr id="10" name="그림 9" descr="남자, 사람, 보드, 서있는이(가) 표시된 사진&#10;&#10;자동 생성된 설명">
            <a:extLst>
              <a:ext uri="{FF2B5EF4-FFF2-40B4-BE49-F238E27FC236}">
                <a16:creationId xmlns:a16="http://schemas.microsoft.com/office/drawing/2014/main" id="{D8E888F0-5E84-475B-BA97-E7CFAA70B3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332704"/>
            <a:ext cx="1600013" cy="13828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84E69E-00F7-458A-A39A-99C9F5BE52C5}"/>
              </a:ext>
            </a:extLst>
          </p:cNvPr>
          <p:cNvSpPr txBox="1"/>
          <p:nvPr/>
        </p:nvSpPr>
        <p:spPr>
          <a:xfrm>
            <a:off x="3685837" y="3615548"/>
            <a:ext cx="4018511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ea typeface="나눔바른고딕OTF Light"/>
              </a:rPr>
              <a:t>이러한 제품들을 모르고 구매한 경우</a:t>
            </a:r>
            <a:endParaRPr lang="en-US" altLang="ko-KR" sz="1400" dirty="0">
              <a:ea typeface="나눔바른고딕OTF Light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나눔바른고딕OTF Light"/>
              </a:rPr>
              <a:t>    </a:t>
            </a:r>
            <a:r>
              <a:rPr lang="ko-KR" altLang="en-US" sz="1400" dirty="0">
                <a:ea typeface="나눔바른고딕OTF Light"/>
              </a:rPr>
              <a:t>소비자들은 불쾌감을 느낄 수 있으며</a:t>
            </a:r>
            <a:r>
              <a:rPr lang="en-US" altLang="ko-KR" sz="1400" dirty="0">
                <a:ea typeface="나눔바른고딕OTF Light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ea typeface="나눔바른고딕OTF Light"/>
              </a:rPr>
              <a:t>    </a:t>
            </a:r>
            <a:r>
              <a:rPr lang="ko-KR" altLang="en-US" sz="1400" dirty="0">
                <a:ea typeface="나눔바른고딕OTF Light"/>
              </a:rPr>
              <a:t>입지 않을 경우 돈을 낭비하게 됨</a:t>
            </a:r>
            <a:r>
              <a:rPr lang="en-US" altLang="ko-KR" sz="1400" dirty="0">
                <a:ea typeface="나눔바른고딕OTF Light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ea typeface="나눔바른고딕OTF Ligh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ea typeface="나눔바른고딕OTF Light"/>
              </a:rPr>
              <a:t>사고자 하는 패션 제품과 비슷한 디자인의 제품을 찾아주는 어플</a:t>
            </a:r>
            <a:endParaRPr lang="en-US" altLang="ko-KR" sz="1400" dirty="0">
              <a:ea typeface="나눔바른고딕OTF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54525C-E96F-4AAB-B7DC-3762D795CFE7}"/>
              </a:ext>
            </a:extLst>
          </p:cNvPr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나눔바른고딕OTF Light" pitchFamily="50" charset="-127"/>
                <a:ea typeface="나눔바른고딕OTF Light" pitchFamily="50" charset="-127"/>
              </a:rPr>
              <a:t>“               ”</a:t>
            </a:r>
            <a:endParaRPr lang="ko-KR" altLang="en-US" sz="60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E1D966-8686-47E4-8476-8F7FB5E9C254}"/>
              </a:ext>
            </a:extLst>
          </p:cNvPr>
          <p:cNvSpPr txBox="1"/>
          <p:nvPr/>
        </p:nvSpPr>
        <p:spPr>
          <a:xfrm>
            <a:off x="2123728" y="1442895"/>
            <a:ext cx="48965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spc="-150" dirty="0">
                <a:latin typeface="나눔바른고딕OTF Light" pitchFamily="50" charset="-127"/>
                <a:ea typeface="나눔바른고딕OTF Light" pitchFamily="50" charset="-127"/>
              </a:rPr>
              <a:t>유명 디자인 카피 탐지 어플</a:t>
            </a:r>
            <a:endParaRPr lang="en-US" altLang="ko-KR" sz="2500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98D0813-CC39-4995-9058-D08640374741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EA273D0-BCB1-4A81-8054-E444ADFF76E6}"/>
              </a:ext>
            </a:extLst>
          </p:cNvPr>
          <p:cNvSpPr txBox="1"/>
          <p:nvPr/>
        </p:nvSpPr>
        <p:spPr>
          <a:xfrm>
            <a:off x="3312114" y="2844225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ea typeface="나눔바른고딕OTF Light"/>
              </a:rPr>
              <a:t>유명한 브랜드의 디자인을 비슷하게</a:t>
            </a:r>
            <a:r>
              <a:rPr lang="en-US" altLang="ko-KR" sz="1600" dirty="0">
                <a:ea typeface="나눔바른고딕OTF Light"/>
              </a:rPr>
              <a:t> </a:t>
            </a:r>
            <a:r>
              <a:rPr lang="ko-KR" altLang="en-US" sz="1600" dirty="0">
                <a:ea typeface="나눔바른고딕OTF Light"/>
              </a:rPr>
              <a:t>혹은 </a:t>
            </a:r>
            <a:endParaRPr lang="en-US" altLang="ko-KR" sz="1600" dirty="0">
              <a:ea typeface="나눔바른고딕OTF Light"/>
            </a:endParaRPr>
          </a:p>
          <a:p>
            <a:pPr algn="ctr"/>
            <a:r>
              <a:rPr lang="ko-KR" altLang="en-US" sz="1600" dirty="0">
                <a:ea typeface="나눔바른고딕OTF Light"/>
              </a:rPr>
              <a:t>그대로 베껴 만든 패션 제품들이 자주 등장</a:t>
            </a:r>
            <a:r>
              <a:rPr lang="en-US" altLang="ko-KR" sz="1600" dirty="0">
                <a:ea typeface="나눔바른고딕OTF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013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1600" y="2708920"/>
            <a:ext cx="7200800" cy="25922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나눔바른고딕OTF Light" pitchFamily="50" charset="-127"/>
                <a:ea typeface="나눔바른고딕OTF Light" pitchFamily="50" charset="-127"/>
              </a:rPr>
              <a:t>“       ”</a:t>
            </a:r>
            <a:endParaRPr lang="ko-KR" altLang="en-US" sz="60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1640" y="2963241"/>
            <a:ext cx="6624736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OTF Light" pitchFamily="50" charset="-127"/>
                <a:ea typeface="나눔바른고딕OTF Light" pitchFamily="50" charset="-127"/>
              </a:rPr>
              <a:t>당일의 날씨 정보를 불러와 우산이 필요한 날의 경우 핸드폰에 알람을 울려주고</a:t>
            </a:r>
            <a:endParaRPr lang="en-US" altLang="ko-KR" sz="140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OTF Light" pitchFamily="50" charset="-127"/>
                <a:ea typeface="나눔바른고딕OTF Light" pitchFamily="50" charset="-127"/>
              </a:rPr>
              <a:t>외출 시 당장 우산이 필요하지 않더라도 그날의 날씨가 우산이 필요한 경우</a:t>
            </a:r>
            <a:endParaRPr lang="en-US" altLang="ko-KR" sz="140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OTF Light" pitchFamily="50" charset="-127"/>
                <a:ea typeface="나눔바른고딕OTF Light" pitchFamily="50" charset="-127"/>
              </a:rPr>
              <a:t>우산을 챙기는 것을 잊고 집 밖으로 그냥 나가게 되었을 때 </a:t>
            </a:r>
            <a:endParaRPr lang="en-US" altLang="ko-KR" sz="140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OTF Light" pitchFamily="50" charset="-127"/>
                <a:ea typeface="나눔바른고딕OTF Light" pitchFamily="50" charset="-127"/>
              </a:rPr>
              <a:t>해당 우산과 나의 거리가 멀어지게 되면 우산을 챙기라는 알람을 보내주며 또한</a:t>
            </a:r>
            <a:endParaRPr lang="en-US" altLang="ko-KR" sz="140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OTF Light" pitchFamily="50" charset="-127"/>
                <a:ea typeface="나눔바른고딕OTF Light" pitchFamily="50" charset="-127"/>
              </a:rPr>
              <a:t>밖에서 우산을 잃어버리지 않도록 일정 거리가 벌어질 시 우산의 위치정보와</a:t>
            </a:r>
            <a:endParaRPr lang="en-US" altLang="ko-KR" sz="140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OTF Light" pitchFamily="50" charset="-127"/>
                <a:ea typeface="나눔바른고딕OTF Light" pitchFamily="50" charset="-127"/>
              </a:rPr>
              <a:t>알람을 다시 울리도록 하게 만듦</a:t>
            </a:r>
            <a:endParaRPr lang="en-US" altLang="ko-KR" sz="14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599C9B-6106-4AC9-8BB8-422303F19FDE}"/>
              </a:ext>
            </a:extLst>
          </p:cNvPr>
          <p:cNvSpPr txBox="1"/>
          <p:nvPr/>
        </p:nvSpPr>
        <p:spPr>
          <a:xfrm>
            <a:off x="6444208" y="6237312"/>
            <a:ext cx="2520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인천대학교 컴퓨터공학부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  <a:p>
            <a:pPr algn="r"/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Capstone design(1)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F68EB8-BDF4-48ED-A0EE-A882A98BEE7C}"/>
              </a:ext>
            </a:extLst>
          </p:cNvPr>
          <p:cNvSpPr txBox="1"/>
          <p:nvPr/>
        </p:nvSpPr>
        <p:spPr>
          <a:xfrm>
            <a:off x="2123728" y="1433230"/>
            <a:ext cx="48965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spc="-150" dirty="0">
                <a:latin typeface="나눔바른고딕OTF Light" pitchFamily="50" charset="-127"/>
                <a:ea typeface="나눔바른고딕OTF Light" pitchFamily="50" charset="-127"/>
              </a:rPr>
              <a:t>스마트 우산</a:t>
            </a:r>
            <a:endParaRPr lang="en-US" altLang="ko-KR" sz="2500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65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1600" y="2829850"/>
            <a:ext cx="7200800" cy="167810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나눔바른고딕OTF Light" pitchFamily="50" charset="-127"/>
                <a:ea typeface="나눔바른고딕OTF Light" pitchFamily="50" charset="-127"/>
              </a:rPr>
              <a:t>“         ”</a:t>
            </a:r>
            <a:endParaRPr lang="ko-KR" altLang="en-US" sz="60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161" y="3160697"/>
            <a:ext cx="6912768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OTF Light" pitchFamily="50" charset="-127"/>
                <a:ea typeface="나눔바른고딕OTF Light" pitchFamily="50" charset="-127"/>
              </a:rPr>
              <a:t>기존에 단순히 계획을 정하고 이행하기 위해 기록하는 스터디 </a:t>
            </a:r>
            <a:r>
              <a:rPr lang="ko-KR" altLang="en-US" sz="1400" dirty="0" err="1">
                <a:latin typeface="나눔바른고딕OTF Light" pitchFamily="50" charset="-127"/>
                <a:ea typeface="나눔바른고딕OTF Light" pitchFamily="50" charset="-127"/>
              </a:rPr>
              <a:t>플래너에</a:t>
            </a:r>
            <a:r>
              <a:rPr lang="ko-KR" altLang="en-US" sz="1400" dirty="0">
                <a:latin typeface="나눔바른고딕OTF Light" pitchFamily="50" charset="-127"/>
                <a:ea typeface="나눔바른고딕OTF Light" pitchFamily="50" charset="-127"/>
              </a:rPr>
              <a:t> 기능을 더해</a:t>
            </a:r>
            <a:endParaRPr lang="en-US" altLang="ko-KR" sz="1400" dirty="0">
              <a:latin typeface="나눔바른고딕OTF Light" pitchFamily="50" charset="-127"/>
              <a:ea typeface="나눔바른고딕OTF Light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OTF Light" pitchFamily="50" charset="-127"/>
                <a:ea typeface="나눔바른고딕OTF Light" pitchFamily="50" charset="-127"/>
              </a:rPr>
              <a:t>각각의 날에 자신이 학습한 범위를 </a:t>
            </a:r>
            <a:r>
              <a:rPr lang="ko-KR" altLang="en-US" sz="1400" dirty="0" err="1">
                <a:latin typeface="나눔바른고딕OTF Light" pitchFamily="50" charset="-127"/>
                <a:ea typeface="나눔바른고딕OTF Light" pitchFamily="50" charset="-127"/>
              </a:rPr>
              <a:t>플래너에</a:t>
            </a:r>
            <a:r>
              <a:rPr lang="ko-KR" altLang="en-US" sz="1400" dirty="0">
                <a:latin typeface="나눔바른고딕OTF Light" pitchFamily="50" charset="-127"/>
                <a:ea typeface="나눔바른고딕OTF Light" pitchFamily="50" charset="-127"/>
              </a:rPr>
              <a:t> 기록하고 그 내용을 사용자가 지정한 일정 주기마다 다시 확인할 수 있도록 하여 체계적인 복습을 돕는 어플</a:t>
            </a:r>
            <a:endParaRPr lang="en-US" altLang="ko-KR" sz="140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599C9B-6106-4AC9-8BB8-422303F19FDE}"/>
              </a:ext>
            </a:extLst>
          </p:cNvPr>
          <p:cNvSpPr txBox="1"/>
          <p:nvPr/>
        </p:nvSpPr>
        <p:spPr>
          <a:xfrm>
            <a:off x="6444208" y="6237312"/>
            <a:ext cx="2520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인천대학교 컴퓨터공학부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  <a:p>
            <a:pPr algn="r"/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rPr>
              <a:t>Capstone design(1)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A39542-AD83-4589-9644-BF454199C5D6}"/>
              </a:ext>
            </a:extLst>
          </p:cNvPr>
          <p:cNvSpPr txBox="1"/>
          <p:nvPr/>
        </p:nvSpPr>
        <p:spPr>
          <a:xfrm>
            <a:off x="2133273" y="1439778"/>
            <a:ext cx="48965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spc="-150" dirty="0">
                <a:latin typeface="나눔바른고딕OTF Light" pitchFamily="50" charset="-127"/>
                <a:ea typeface="나눔바른고딕OTF Light" pitchFamily="50" charset="-127"/>
              </a:rPr>
              <a:t>복습관리 어플</a:t>
            </a:r>
            <a:endParaRPr lang="en-US" altLang="ko-KR" sz="2500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679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455</Words>
  <Application>Microsoft Office PowerPoint</Application>
  <PresentationFormat>화면 슬라이드 쇼(4:3)</PresentationFormat>
  <Paragraphs>114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HY헤드라인M</vt:lpstr>
      <vt:lpstr>나눔바른고딕OTF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이 한나</cp:lastModifiedBy>
  <cp:revision>23</cp:revision>
  <dcterms:created xsi:type="dcterms:W3CDTF">2016-11-03T20:47:04Z</dcterms:created>
  <dcterms:modified xsi:type="dcterms:W3CDTF">2020-09-09T12:05:03Z</dcterms:modified>
</cp:coreProperties>
</file>